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57" r:id="rId3"/>
    <p:sldId id="263" r:id="rId4"/>
    <p:sldId id="258" r:id="rId5"/>
    <p:sldId id="259" r:id="rId6"/>
    <p:sldId id="265" r:id="rId7"/>
    <p:sldId id="260" r:id="rId8"/>
    <p:sldId id="261" r:id="rId9"/>
    <p:sldId id="267"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0"/>
    <p:restoredTop sz="94592"/>
  </p:normalViewPr>
  <p:slideViewPr>
    <p:cSldViewPr snapToGrid="0" snapToObjects="1">
      <p:cViewPr varScale="1">
        <p:scale>
          <a:sx n="83" d="100"/>
          <a:sy n="83" d="100"/>
        </p:scale>
        <p:origin x="224"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stine\Downloads\Copy%20of%20MasterDiatomData_4_5_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r>
              <a:rPr lang="en-US"/>
              <a:t>Mites &amp; Stringtails by BSI</a:t>
            </a:r>
          </a:p>
        </c:rich>
      </c:tx>
      <c:overlay val="0"/>
      <c:spPr>
        <a:noFill/>
        <a:ln>
          <a:noFill/>
        </a:ln>
        <a:effectLst/>
      </c:spPr>
      <c:txPr>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endParaRPr lang="en-US"/>
        </a:p>
      </c:txPr>
    </c:title>
    <c:autoTitleDeleted val="0"/>
    <c:plotArea>
      <c:layout/>
      <c:scatterChart>
        <c:scatterStyle val="lineMarker"/>
        <c:varyColors val="0"/>
        <c:ser>
          <c:idx val="0"/>
          <c:order val="0"/>
          <c:tx>
            <c:strRef>
              <c:f>FORjmp!$X$1</c:f>
              <c:strCache>
                <c:ptCount val="1"/>
                <c:pt idx="0">
                  <c:v>sum mites+collem</c:v>
                </c:pt>
              </c:strCache>
            </c:strRef>
          </c:tx>
          <c:spPr>
            <a:ln w="25400">
              <a:noFill/>
            </a:ln>
            <a:effectLst/>
          </c:spPr>
          <c:marker>
            <c:symbol val="circle"/>
            <c:size val="4"/>
            <c:spPr>
              <a:solidFill>
                <a:schemeClr val="accent1"/>
              </a:solidFill>
              <a:ln w="9525" cap="flat" cmpd="sng" algn="ctr">
                <a:solidFill>
                  <a:schemeClr val="accent1"/>
                </a:solidFill>
                <a:round/>
              </a:ln>
              <a:effectLst/>
            </c:spPr>
          </c:marker>
          <c:trendline>
            <c:spPr>
              <a:ln w="63500" cap="rnd" cmpd="sng" algn="ctr">
                <a:solidFill>
                  <a:schemeClr val="accent1">
                    <a:alpha val="25000"/>
                  </a:schemeClr>
                </a:solidFill>
                <a:round/>
              </a:ln>
              <a:effectLst/>
            </c:spPr>
            <c:trendlineType val="linear"/>
            <c:dispRSqr val="0"/>
            <c:dispEq val="0"/>
          </c:trendline>
          <c:xVal>
            <c:numRef>
              <c:f>FORjmp!$M$2:$M$61</c:f>
              <c:numCache>
                <c:formatCode>General</c:formatCode>
                <c:ptCount val="60"/>
                <c:pt idx="0">
                  <c:v>1.4840273792780125</c:v>
                </c:pt>
                <c:pt idx="1">
                  <c:v>1.9371461467038065</c:v>
                </c:pt>
                <c:pt idx="2">
                  <c:v>3.1726475677495376</c:v>
                </c:pt>
                <c:pt idx="3">
                  <c:v>2.8024511826401453</c:v>
                </c:pt>
                <c:pt idx="4">
                  <c:v>4.9621185436408988</c:v>
                </c:pt>
                <c:pt idx="5">
                  <c:v>2.9837151063829794</c:v>
                </c:pt>
                <c:pt idx="6">
                  <c:v>2.8036495204262883</c:v>
                </c:pt>
                <c:pt idx="7">
                  <c:v>2.816787941270348</c:v>
                </c:pt>
                <c:pt idx="8">
                  <c:v>2.9694897602794099</c:v>
                </c:pt>
                <c:pt idx="9">
                  <c:v>2.3667407834492118</c:v>
                </c:pt>
                <c:pt idx="10">
                  <c:v>2.9699306492128077</c:v>
                </c:pt>
                <c:pt idx="11">
                  <c:v>4.3638537308288816</c:v>
                </c:pt>
                <c:pt idx="12">
                  <c:v>9.4</c:v>
                </c:pt>
                <c:pt idx="13">
                  <c:v>3.3502842516885893</c:v>
                </c:pt>
                <c:pt idx="14">
                  <c:v>4.3596838541666667</c:v>
                </c:pt>
                <c:pt idx="15">
                  <c:v>2.8024645349780881</c:v>
                </c:pt>
                <c:pt idx="16">
                  <c:v>1.3053692476145784</c:v>
                </c:pt>
                <c:pt idx="17">
                  <c:v>2.1644904765169692</c:v>
                </c:pt>
                <c:pt idx="18">
                  <c:v>1.8964213215859034</c:v>
                </c:pt>
                <c:pt idx="19">
                  <c:v>4.318582079653992</c:v>
                </c:pt>
                <c:pt idx="20">
                  <c:v>4.5684920790407038</c:v>
                </c:pt>
                <c:pt idx="21">
                  <c:v>2.3024701242236025</c:v>
                </c:pt>
                <c:pt idx="22">
                  <c:v>3.1205034859967054</c:v>
                </c:pt>
                <c:pt idx="23">
                  <c:v>5.8888076398362896</c:v>
                </c:pt>
                <c:pt idx="24">
                  <c:v>4.8615357868020315</c:v>
                </c:pt>
                <c:pt idx="25">
                  <c:v>10.559792493297589</c:v>
                </c:pt>
                <c:pt idx="26">
                  <c:v>4.6442461951373541</c:v>
                </c:pt>
                <c:pt idx="27">
                  <c:v>6.8300418736246469</c:v>
                </c:pt>
                <c:pt idx="28">
                  <c:v>10.9793115402732</c:v>
                </c:pt>
                <c:pt idx="29">
                  <c:v>8.8262826593557229</c:v>
                </c:pt>
                <c:pt idx="30">
                  <c:v>5.5160045756685747</c:v>
                </c:pt>
                <c:pt idx="31">
                  <c:v>2.9572708306911863</c:v>
                </c:pt>
                <c:pt idx="32">
                  <c:v>4.6823343943358475</c:v>
                </c:pt>
                <c:pt idx="33">
                  <c:v>7.5239602579745517</c:v>
                </c:pt>
                <c:pt idx="34">
                  <c:v>8.5086180059291632</c:v>
                </c:pt>
                <c:pt idx="35">
                  <c:v>4.7983488857721674</c:v>
                </c:pt>
                <c:pt idx="36">
                  <c:v>4.782444043389404</c:v>
                </c:pt>
                <c:pt idx="37">
                  <c:v>3.8065060684460459</c:v>
                </c:pt>
                <c:pt idx="38">
                  <c:v>1.8192128735632185</c:v>
                </c:pt>
                <c:pt idx="39">
                  <c:v>2.1070644818955451</c:v>
                </c:pt>
                <c:pt idx="40">
                  <c:v>4.883941900852542</c:v>
                </c:pt>
                <c:pt idx="41">
                  <c:v>4.0282992673741873</c:v>
                </c:pt>
                <c:pt idx="42">
                  <c:v>3.9196595296671495</c:v>
                </c:pt>
                <c:pt idx="43">
                  <c:v>3.1214425346784367</c:v>
                </c:pt>
                <c:pt idx="44">
                  <c:v>1.7917236599891724</c:v>
                </c:pt>
                <c:pt idx="45">
                  <c:v>2.286326689293428</c:v>
                </c:pt>
                <c:pt idx="46">
                  <c:v>2.1144737843268588</c:v>
                </c:pt>
                <c:pt idx="47">
                  <c:v>3.0424001268781304</c:v>
                </c:pt>
                <c:pt idx="48">
                  <c:v>3.4967639634474112</c:v>
                </c:pt>
                <c:pt idx="50">
                  <c:v>2.9721269495596481</c:v>
                </c:pt>
                <c:pt idx="51">
                  <c:v>3.7081404625937155</c:v>
                </c:pt>
                <c:pt idx="52">
                  <c:v>4.3497927380560135</c:v>
                </c:pt>
                <c:pt idx="53">
                  <c:v>5.9379186643233748</c:v>
                </c:pt>
                <c:pt idx="54">
                  <c:v>4.2990085077650235</c:v>
                </c:pt>
                <c:pt idx="55">
                  <c:v>5.6700499696048636</c:v>
                </c:pt>
                <c:pt idx="56">
                  <c:v>7.3661217267213699</c:v>
                </c:pt>
                <c:pt idx="57">
                  <c:v>3.2187103284150407</c:v>
                </c:pt>
                <c:pt idx="58">
                  <c:v>4.8407375805297077</c:v>
                </c:pt>
                <c:pt idx="59">
                  <c:v>5.8827007906295758</c:v>
                </c:pt>
              </c:numCache>
            </c:numRef>
          </c:xVal>
          <c:yVal>
            <c:numRef>
              <c:f>FORjmp!$X$2:$X$61</c:f>
              <c:numCache>
                <c:formatCode>General</c:formatCode>
                <c:ptCount val="60"/>
                <c:pt idx="0">
                  <c:v>51</c:v>
                </c:pt>
                <c:pt idx="1">
                  <c:v>177</c:v>
                </c:pt>
                <c:pt idx="6">
                  <c:v>26</c:v>
                </c:pt>
                <c:pt idx="11">
                  <c:v>35</c:v>
                </c:pt>
                <c:pt idx="13">
                  <c:v>43</c:v>
                </c:pt>
                <c:pt idx="14">
                  <c:v>15</c:v>
                </c:pt>
                <c:pt idx="15">
                  <c:v>121</c:v>
                </c:pt>
                <c:pt idx="16">
                  <c:v>22</c:v>
                </c:pt>
                <c:pt idx="18">
                  <c:v>130</c:v>
                </c:pt>
                <c:pt idx="21">
                  <c:v>25</c:v>
                </c:pt>
                <c:pt idx="22">
                  <c:v>130</c:v>
                </c:pt>
                <c:pt idx="23">
                  <c:v>82</c:v>
                </c:pt>
                <c:pt idx="26">
                  <c:v>48</c:v>
                </c:pt>
                <c:pt idx="27">
                  <c:v>17</c:v>
                </c:pt>
                <c:pt idx="29">
                  <c:v>36</c:v>
                </c:pt>
                <c:pt idx="30">
                  <c:v>51</c:v>
                </c:pt>
                <c:pt idx="31">
                  <c:v>50</c:v>
                </c:pt>
                <c:pt idx="33">
                  <c:v>50</c:v>
                </c:pt>
                <c:pt idx="35">
                  <c:v>66</c:v>
                </c:pt>
                <c:pt idx="38">
                  <c:v>59</c:v>
                </c:pt>
                <c:pt idx="39">
                  <c:v>43</c:v>
                </c:pt>
                <c:pt idx="40">
                  <c:v>21</c:v>
                </c:pt>
                <c:pt idx="42">
                  <c:v>16</c:v>
                </c:pt>
                <c:pt idx="43">
                  <c:v>59</c:v>
                </c:pt>
                <c:pt idx="45">
                  <c:v>13</c:v>
                </c:pt>
                <c:pt idx="46">
                  <c:v>121</c:v>
                </c:pt>
                <c:pt idx="48">
                  <c:v>14</c:v>
                </c:pt>
                <c:pt idx="49">
                  <c:v>24</c:v>
                </c:pt>
                <c:pt idx="51">
                  <c:v>50</c:v>
                </c:pt>
                <c:pt idx="52">
                  <c:v>84</c:v>
                </c:pt>
                <c:pt idx="53">
                  <c:v>79</c:v>
                </c:pt>
                <c:pt idx="54">
                  <c:v>31</c:v>
                </c:pt>
                <c:pt idx="55">
                  <c:v>110</c:v>
                </c:pt>
                <c:pt idx="57">
                  <c:v>21</c:v>
                </c:pt>
              </c:numCache>
            </c:numRef>
          </c:yVal>
          <c:smooth val="0"/>
          <c:extLst>
            <c:ext xmlns:c16="http://schemas.microsoft.com/office/drawing/2014/chart" uri="{C3380CC4-5D6E-409C-BE32-E72D297353CC}">
              <c16:uniqueId val="{00000001-B056-134D-AE3A-D5A92419303F}"/>
            </c:ext>
          </c:extLst>
        </c:ser>
        <c:dLbls>
          <c:showLegendKey val="0"/>
          <c:showVal val="0"/>
          <c:showCatName val="0"/>
          <c:showSerName val="0"/>
          <c:showPercent val="0"/>
          <c:showBubbleSize val="0"/>
        </c:dLbls>
        <c:axId val="1771618832"/>
        <c:axId val="1771620480"/>
      </c:scatterChart>
      <c:valAx>
        <c:axId val="177161883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n-US"/>
                  <a:t>BSiOPAL (%)</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en-US"/>
          </a:p>
        </c:txPr>
        <c:crossAx val="1771620480"/>
        <c:crosses val="autoZero"/>
        <c:crossBetween val="midCat"/>
      </c:valAx>
      <c:valAx>
        <c:axId val="17716204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en-US"/>
                  <a:t>Sum of Mites &amp; Springtails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en-US"/>
          </a:p>
        </c:txPr>
        <c:crossAx val="1771618832"/>
        <c:crossesAt val="0"/>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5D079E-F406-E44C-BED9-64C2A1107E8D}" type="datetimeFigureOut">
              <a:rPr lang="en-US" smtClean="0"/>
              <a:t>4/7/22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091E4-A83C-4844-A44C-0FABB1A933D9}" type="slidenum">
              <a:rPr lang="en-US" smtClean="0"/>
              <a:t>‹#›</a:t>
            </a:fld>
            <a:endParaRPr lang="en-US"/>
          </a:p>
        </p:txBody>
      </p:sp>
    </p:spTree>
    <p:extLst>
      <p:ext uri="{BB962C8B-B14F-4D97-AF65-F5344CB8AC3E}">
        <p14:creationId xmlns:p14="http://schemas.microsoft.com/office/powerpoint/2010/main" val="65041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Park Services logo. White bright and black </a:t>
            </a:r>
          </a:p>
        </p:txBody>
      </p:sp>
      <p:sp>
        <p:nvSpPr>
          <p:cNvPr id="4" name="Slide Number Placeholder 3"/>
          <p:cNvSpPr>
            <a:spLocks noGrp="1"/>
          </p:cNvSpPr>
          <p:nvPr>
            <p:ph type="sldNum" sz="quarter" idx="5"/>
          </p:nvPr>
        </p:nvSpPr>
        <p:spPr/>
        <p:txBody>
          <a:bodyPr/>
          <a:lstStyle/>
          <a:p>
            <a:fld id="{69F091E4-A83C-4844-A44C-0FABB1A933D9}" type="slidenum">
              <a:rPr lang="en-US" smtClean="0"/>
              <a:t>1</a:t>
            </a:fld>
            <a:endParaRPr lang="en-US"/>
          </a:p>
        </p:txBody>
      </p:sp>
    </p:spTree>
    <p:extLst>
      <p:ext uri="{BB962C8B-B14F-4D97-AF65-F5344CB8AC3E}">
        <p14:creationId xmlns:p14="http://schemas.microsoft.com/office/powerpoint/2010/main" val="410741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location where we are </a:t>
            </a:r>
            <a:r>
              <a:rPr lang="en-US" dirty="0" err="1"/>
              <a:t>examing</a:t>
            </a:r>
            <a:r>
              <a:rPr lang="en-US" dirty="0"/>
              <a:t> microarthropods and diatoms are at Valles caldera national preserve. This place is very unique because of its volcanic activity that created lake and left behind high </a:t>
            </a:r>
            <a:r>
              <a:rPr lang="en-US" dirty="0" err="1"/>
              <a:t>abndance</a:t>
            </a:r>
            <a:r>
              <a:rPr lang="en-US" dirty="0"/>
              <a:t> of fossil diatoms that settle in lake beds in the valleys and meadows. Also Diatoms are found in waters such as rivers, streams and the ocean. </a:t>
            </a:r>
          </a:p>
          <a:p>
            <a:endParaRPr lang="en-US" dirty="0"/>
          </a:p>
          <a:p>
            <a:r>
              <a:rPr lang="en-US" dirty="0"/>
              <a:t>That fell out of the lake and the lake drain and left a lot of diatoms. Lake from 1 million ago to when the lake drain because dam burst left behind a lot of diatoms. Which diatom settles in the lake bed now we see national natural </a:t>
            </a:r>
            <a:r>
              <a:rPr lang="en-US" dirty="0" err="1"/>
              <a:t>diatomeaous</a:t>
            </a:r>
            <a:r>
              <a:rPr lang="en-US" dirty="0"/>
              <a:t> earth. Fossil diatomaceous </a:t>
            </a:r>
          </a:p>
        </p:txBody>
      </p:sp>
      <p:sp>
        <p:nvSpPr>
          <p:cNvPr id="4" name="Slide Number Placeholder 3"/>
          <p:cNvSpPr>
            <a:spLocks noGrp="1"/>
          </p:cNvSpPr>
          <p:nvPr>
            <p:ph type="sldNum" sz="quarter" idx="5"/>
          </p:nvPr>
        </p:nvSpPr>
        <p:spPr/>
        <p:txBody>
          <a:bodyPr/>
          <a:lstStyle/>
          <a:p>
            <a:fld id="{69F091E4-A83C-4844-A44C-0FABB1A933D9}" type="slidenum">
              <a:rPr lang="en-US" smtClean="0"/>
              <a:t>2</a:t>
            </a:fld>
            <a:endParaRPr lang="en-US"/>
          </a:p>
        </p:txBody>
      </p:sp>
    </p:spTree>
    <p:extLst>
      <p:ext uri="{BB962C8B-B14F-4D97-AF65-F5344CB8AC3E}">
        <p14:creationId xmlns:p14="http://schemas.microsoft.com/office/powerpoint/2010/main" val="85811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focusing on two organizing and those are microarthropods and diatoms. Microarthropods are tiny tiny bugs and we </a:t>
            </a:r>
            <a:r>
              <a:rPr lang="en-US" dirty="0" err="1"/>
              <a:t>caterogize</a:t>
            </a:r>
            <a:r>
              <a:rPr lang="en-US" dirty="0"/>
              <a:t> them into mites, springtails and other (such as ants and aphids </a:t>
            </a:r>
            <a:r>
              <a:rPr lang="en-US" dirty="0" err="1"/>
              <a:t>etc</a:t>
            </a:r>
            <a:r>
              <a:rPr lang="en-US" dirty="0"/>
              <a:t>). Diatoms are single cell organism that live in a house of glass. They are used for pesticides in agriculture. These damage microarthropod cuticles which dehydrate them and they die. </a:t>
            </a:r>
          </a:p>
        </p:txBody>
      </p:sp>
      <p:sp>
        <p:nvSpPr>
          <p:cNvPr id="4" name="Slide Number Placeholder 3"/>
          <p:cNvSpPr>
            <a:spLocks noGrp="1"/>
          </p:cNvSpPr>
          <p:nvPr>
            <p:ph type="sldNum" sz="quarter" idx="5"/>
          </p:nvPr>
        </p:nvSpPr>
        <p:spPr/>
        <p:txBody>
          <a:bodyPr/>
          <a:lstStyle/>
          <a:p>
            <a:fld id="{69F091E4-A83C-4844-A44C-0FABB1A933D9}" type="slidenum">
              <a:rPr lang="en-US" smtClean="0"/>
              <a:t>3</a:t>
            </a:fld>
            <a:endParaRPr lang="en-US"/>
          </a:p>
        </p:txBody>
      </p:sp>
    </p:spTree>
    <p:extLst>
      <p:ext uri="{BB962C8B-B14F-4D97-AF65-F5344CB8AC3E}">
        <p14:creationId xmlns:p14="http://schemas.microsoft.com/office/powerpoint/2010/main" val="173392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a natural gradient, we need to make sure there aren’t any other factors that are affecting microarthropod populations. The two </a:t>
            </a:r>
            <a:r>
              <a:rPr lang="en-US" dirty="0" err="1"/>
              <a:t>covariants</a:t>
            </a:r>
            <a:r>
              <a:rPr lang="en-US" dirty="0"/>
              <a:t> that we will be looking at is soil texture and soil organic matter. Soil texture is </a:t>
            </a:r>
            <a:r>
              <a:rPr lang="en-US" sz="1200" b="1" i="0" kern="1200" dirty="0">
                <a:solidFill>
                  <a:schemeClr val="tx1"/>
                </a:solidFill>
                <a:effectLst/>
                <a:latin typeface="+mn-lt"/>
                <a:ea typeface="+mn-ea"/>
                <a:cs typeface="+mn-cs"/>
              </a:rPr>
              <a:t>the proportion of sand, silt and clay that make up the soil itself, this can affect how populations move through the soil.. measuring organic matter in the soil which is food for these small creatures. </a:t>
            </a:r>
            <a:endParaRPr lang="en-US" dirty="0"/>
          </a:p>
        </p:txBody>
      </p:sp>
      <p:sp>
        <p:nvSpPr>
          <p:cNvPr id="4" name="Slide Number Placeholder 3"/>
          <p:cNvSpPr>
            <a:spLocks noGrp="1"/>
          </p:cNvSpPr>
          <p:nvPr>
            <p:ph type="sldNum" sz="quarter" idx="5"/>
          </p:nvPr>
        </p:nvSpPr>
        <p:spPr/>
        <p:txBody>
          <a:bodyPr/>
          <a:lstStyle/>
          <a:p>
            <a:fld id="{69F091E4-A83C-4844-A44C-0FABB1A933D9}" type="slidenum">
              <a:rPr lang="en-US" smtClean="0"/>
              <a:t>4</a:t>
            </a:fld>
            <a:endParaRPr lang="en-US"/>
          </a:p>
        </p:txBody>
      </p:sp>
    </p:spTree>
    <p:extLst>
      <p:ext uri="{BB962C8B-B14F-4D97-AF65-F5344CB8AC3E}">
        <p14:creationId xmlns:p14="http://schemas.microsoft.com/office/powerpoint/2010/main" val="91197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methods we start off with soil collection. Soil cores were collected from moving away from the highest diatom abundances. This resulted in 60 samples in total. </a:t>
            </a:r>
          </a:p>
        </p:txBody>
      </p:sp>
      <p:sp>
        <p:nvSpPr>
          <p:cNvPr id="4" name="Slide Number Placeholder 3"/>
          <p:cNvSpPr>
            <a:spLocks noGrp="1"/>
          </p:cNvSpPr>
          <p:nvPr>
            <p:ph type="sldNum" sz="quarter" idx="5"/>
          </p:nvPr>
        </p:nvSpPr>
        <p:spPr/>
        <p:txBody>
          <a:bodyPr/>
          <a:lstStyle/>
          <a:p>
            <a:fld id="{69F091E4-A83C-4844-A44C-0FABB1A933D9}" type="slidenum">
              <a:rPr lang="en-US" smtClean="0"/>
              <a:t>5</a:t>
            </a:fld>
            <a:endParaRPr lang="en-US"/>
          </a:p>
        </p:txBody>
      </p:sp>
    </p:spTree>
    <p:extLst>
      <p:ext uri="{BB962C8B-B14F-4D97-AF65-F5344CB8AC3E}">
        <p14:creationId xmlns:p14="http://schemas.microsoft.com/office/powerpoint/2010/main" val="398971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Diatom concentration used the biogenic </a:t>
            </a:r>
            <a:r>
              <a:rPr lang="en-US" dirty="0" err="1"/>
              <a:t>silic</a:t>
            </a:r>
            <a:r>
              <a:rPr lang="en-US" dirty="0"/>
              <a:t> analysis method which measured concentration in a spectrophotometer. Soil texture used the hydrometer method which measures the percentage of sand slit and clay in the soil. Measuring soil organic content we burned organic matter to measure the weight of it and compare the lost of weight. </a:t>
            </a:r>
          </a:p>
        </p:txBody>
      </p:sp>
      <p:sp>
        <p:nvSpPr>
          <p:cNvPr id="4" name="Slide Number Placeholder 3"/>
          <p:cNvSpPr>
            <a:spLocks noGrp="1"/>
          </p:cNvSpPr>
          <p:nvPr>
            <p:ph type="sldNum" sz="quarter" idx="5"/>
          </p:nvPr>
        </p:nvSpPr>
        <p:spPr/>
        <p:txBody>
          <a:bodyPr/>
          <a:lstStyle/>
          <a:p>
            <a:fld id="{69F091E4-A83C-4844-A44C-0FABB1A933D9}" type="slidenum">
              <a:rPr lang="en-US" smtClean="0"/>
              <a:t>6</a:t>
            </a:fld>
            <a:endParaRPr lang="en-US"/>
          </a:p>
        </p:txBody>
      </p:sp>
    </p:spTree>
    <p:extLst>
      <p:ext uri="{BB962C8B-B14F-4D97-AF65-F5344CB8AC3E}">
        <p14:creationId xmlns:p14="http://schemas.microsoft.com/office/powerpoint/2010/main" val="426736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covariates are not confounded with diatom abundance. </a:t>
            </a:r>
            <a:endParaRPr lang="en-US" dirty="0"/>
          </a:p>
        </p:txBody>
      </p:sp>
      <p:sp>
        <p:nvSpPr>
          <p:cNvPr id="4" name="Slide Number Placeholder 3"/>
          <p:cNvSpPr>
            <a:spLocks noGrp="1"/>
          </p:cNvSpPr>
          <p:nvPr>
            <p:ph type="sldNum" sz="quarter" idx="5"/>
          </p:nvPr>
        </p:nvSpPr>
        <p:spPr/>
        <p:txBody>
          <a:bodyPr/>
          <a:lstStyle/>
          <a:p>
            <a:fld id="{69F091E4-A83C-4844-A44C-0FABB1A933D9}" type="slidenum">
              <a:rPr lang="en-US" smtClean="0"/>
              <a:t>7</a:t>
            </a:fld>
            <a:endParaRPr lang="en-US"/>
          </a:p>
        </p:txBody>
      </p:sp>
    </p:spTree>
    <p:extLst>
      <p:ext uri="{BB962C8B-B14F-4D97-AF65-F5344CB8AC3E}">
        <p14:creationId xmlns:p14="http://schemas.microsoft.com/office/powerpoint/2010/main" val="321668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picture or something or cut it up to make it short to the point. </a:t>
            </a:r>
          </a:p>
        </p:txBody>
      </p:sp>
      <p:sp>
        <p:nvSpPr>
          <p:cNvPr id="4" name="Slide Number Placeholder 3"/>
          <p:cNvSpPr>
            <a:spLocks noGrp="1"/>
          </p:cNvSpPr>
          <p:nvPr>
            <p:ph type="sldNum" sz="quarter" idx="5"/>
          </p:nvPr>
        </p:nvSpPr>
        <p:spPr/>
        <p:txBody>
          <a:bodyPr/>
          <a:lstStyle/>
          <a:p>
            <a:fld id="{69F091E4-A83C-4844-A44C-0FABB1A933D9}" type="slidenum">
              <a:rPr lang="en-US" smtClean="0"/>
              <a:t>8</a:t>
            </a:fld>
            <a:endParaRPr lang="en-US"/>
          </a:p>
        </p:txBody>
      </p:sp>
    </p:spTree>
    <p:extLst>
      <p:ext uri="{BB962C8B-B14F-4D97-AF65-F5344CB8AC3E}">
        <p14:creationId xmlns:p14="http://schemas.microsoft.com/office/powerpoint/2010/main" val="100648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not need to write down the organization and just put the logos. Should I organize them by last name</a:t>
            </a:r>
          </a:p>
        </p:txBody>
      </p:sp>
      <p:sp>
        <p:nvSpPr>
          <p:cNvPr id="4" name="Slide Number Placeholder 3"/>
          <p:cNvSpPr>
            <a:spLocks noGrp="1"/>
          </p:cNvSpPr>
          <p:nvPr>
            <p:ph type="sldNum" sz="quarter" idx="5"/>
          </p:nvPr>
        </p:nvSpPr>
        <p:spPr/>
        <p:txBody>
          <a:bodyPr/>
          <a:lstStyle/>
          <a:p>
            <a:fld id="{69F091E4-A83C-4844-A44C-0FABB1A933D9}" type="slidenum">
              <a:rPr lang="en-US" smtClean="0"/>
              <a:t>9</a:t>
            </a:fld>
            <a:endParaRPr lang="en-US"/>
          </a:p>
        </p:txBody>
      </p:sp>
    </p:spTree>
    <p:extLst>
      <p:ext uri="{BB962C8B-B14F-4D97-AF65-F5344CB8AC3E}">
        <p14:creationId xmlns:p14="http://schemas.microsoft.com/office/powerpoint/2010/main" val="28880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A22C69-6A24-3C45-877F-94B7EA1CCDDF}" type="datetimeFigureOut">
              <a:rPr lang="en-US" smtClean="0"/>
              <a:t>4/7/22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44730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22C69-6A24-3C45-877F-94B7EA1CCDDF}" type="datetimeFigureOut">
              <a:rPr lang="en-US" smtClean="0"/>
              <a:t>4/7/22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400655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22C69-6A24-3C45-877F-94B7EA1CCDDF}" type="datetimeFigureOut">
              <a:rPr lang="en-US" smtClean="0"/>
              <a:t>4/7/22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337020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22C69-6A24-3C45-877F-94B7EA1CCDDF}" type="datetimeFigureOut">
              <a:rPr lang="en-US" smtClean="0"/>
              <a:t>4/7/22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196442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22C69-6A24-3C45-877F-94B7EA1CCDDF}" type="datetimeFigureOut">
              <a:rPr lang="en-US" smtClean="0"/>
              <a:t>4/7/22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208505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22C69-6A24-3C45-877F-94B7EA1CCDDF}" type="datetimeFigureOut">
              <a:rPr lang="en-US" smtClean="0"/>
              <a:t>4/7/22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171047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A22C69-6A24-3C45-877F-94B7EA1CCDDF}" type="datetimeFigureOut">
              <a:rPr lang="en-US" smtClean="0"/>
              <a:t>4/7/22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169636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A22C69-6A24-3C45-877F-94B7EA1CCDDF}" type="datetimeFigureOut">
              <a:rPr lang="en-US" smtClean="0"/>
              <a:t>4/7/22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141322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22C69-6A24-3C45-877F-94B7EA1CCDDF}" type="datetimeFigureOut">
              <a:rPr lang="en-US" smtClean="0"/>
              <a:t>4/7/22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232386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A22C69-6A24-3C45-877F-94B7EA1CCDDF}" type="datetimeFigureOut">
              <a:rPr lang="en-US" smtClean="0"/>
              <a:t>4/7/22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206286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A22C69-6A24-3C45-877F-94B7EA1CCDDF}" type="datetimeFigureOut">
              <a:rPr lang="en-US" smtClean="0"/>
              <a:t>4/7/22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D6D2F1-D32D-294C-AC2C-A5E55AA986E3}" type="slidenum">
              <a:rPr lang="en-US" smtClean="0"/>
              <a:t>‹#›</a:t>
            </a:fld>
            <a:endParaRPr lang="en-US"/>
          </a:p>
        </p:txBody>
      </p:sp>
    </p:spTree>
    <p:extLst>
      <p:ext uri="{BB962C8B-B14F-4D97-AF65-F5344CB8AC3E}">
        <p14:creationId xmlns:p14="http://schemas.microsoft.com/office/powerpoint/2010/main" val="55762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22C69-6A24-3C45-877F-94B7EA1CCDDF}" type="datetimeFigureOut">
              <a:rPr lang="en-US" smtClean="0"/>
              <a:t>4/7/22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D6D2F1-D32D-294C-AC2C-A5E55AA986E3}" type="slidenum">
              <a:rPr lang="en-US" smtClean="0"/>
              <a:t>‹#›</a:t>
            </a:fld>
            <a:endParaRPr lang="en-US"/>
          </a:p>
        </p:txBody>
      </p:sp>
    </p:spTree>
    <p:extLst>
      <p:ext uri="{BB962C8B-B14F-4D97-AF65-F5344CB8AC3E}">
        <p14:creationId xmlns:p14="http://schemas.microsoft.com/office/powerpoint/2010/main" val="27160561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9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BC9D-7A41-4B4C-9455-7EE05CCA1BE9}"/>
              </a:ext>
            </a:extLst>
          </p:cNvPr>
          <p:cNvSpPr>
            <a:spLocks noGrp="1"/>
          </p:cNvSpPr>
          <p:nvPr>
            <p:ph type="ctrTitle"/>
          </p:nvPr>
        </p:nvSpPr>
        <p:spPr>
          <a:xfrm>
            <a:off x="718751" y="1041400"/>
            <a:ext cx="10754497" cy="2387600"/>
          </a:xfrm>
        </p:spPr>
        <p:txBody>
          <a:bodyPr>
            <a:noAutofit/>
          </a:bodyPr>
          <a:lstStyle/>
          <a:p>
            <a:r>
              <a:rPr lang="en-US" sz="4400" dirty="0">
                <a:solidFill>
                  <a:schemeClr val="bg1"/>
                </a:solidFill>
                <a:latin typeface="Arial" panose="020B0604020202020204" pitchFamily="34" charset="0"/>
                <a:cs typeface="Arial" panose="020B0604020202020204" pitchFamily="34" charset="0"/>
              </a:rPr>
              <a:t>Impacts of Natural Diatomaceous Earth Abundance on Microarthropod Communities at Valles Caldera</a:t>
            </a:r>
          </a:p>
        </p:txBody>
      </p:sp>
      <p:sp>
        <p:nvSpPr>
          <p:cNvPr id="3" name="Subtitle 2">
            <a:extLst>
              <a:ext uri="{FF2B5EF4-FFF2-40B4-BE49-F238E27FC236}">
                <a16:creationId xmlns:a16="http://schemas.microsoft.com/office/drawing/2014/main" id="{C2601BA4-3AAF-BA40-94EC-57F43D960F2B}"/>
              </a:ext>
            </a:extLst>
          </p:cNvPr>
          <p:cNvSpPr>
            <a:spLocks noGrp="1"/>
          </p:cNvSpPr>
          <p:nvPr>
            <p:ph type="subTitle" idx="1"/>
          </p:nvPr>
        </p:nvSpPr>
        <p:spPr/>
        <p:txBody>
          <a:bodyPr>
            <a:normAutofit fontScale="25000" lnSpcReduction="20000"/>
          </a:bodyPr>
          <a:lstStyle/>
          <a:p>
            <a:pPr lvl="1">
              <a:lnSpc>
                <a:spcPct val="80000"/>
              </a:lnSpc>
            </a:pPr>
            <a:r>
              <a:rPr lang="en-US" sz="11200" dirty="0">
                <a:solidFill>
                  <a:schemeClr val="bg1"/>
                </a:solidFill>
                <a:latin typeface="Arial" panose="020B0604020202020204" pitchFamily="34" charset="0"/>
                <a:cs typeface="Arial" panose="020B0604020202020204" pitchFamily="34" charset="0"/>
              </a:rPr>
              <a:t>Justine Baca </a:t>
            </a:r>
          </a:p>
          <a:p>
            <a:pPr lvl="1">
              <a:lnSpc>
                <a:spcPct val="80000"/>
              </a:lnSpc>
            </a:pPr>
            <a:r>
              <a:rPr lang="en-US" sz="11200" dirty="0">
                <a:solidFill>
                  <a:schemeClr val="bg1"/>
                </a:solidFill>
                <a:latin typeface="Arial" panose="020B0604020202020204" pitchFamily="34" charset="0"/>
                <a:cs typeface="Arial" panose="020B0604020202020204" pitchFamily="34" charset="0"/>
              </a:rPr>
              <a:t>P.I - Anita </a:t>
            </a:r>
            <a:r>
              <a:rPr lang="en-US" sz="11200" dirty="0" err="1">
                <a:solidFill>
                  <a:schemeClr val="bg1"/>
                </a:solidFill>
                <a:latin typeface="Arial" panose="020B0604020202020204" pitchFamily="34" charset="0"/>
                <a:cs typeface="Arial" panose="020B0604020202020204" pitchFamily="34" charset="0"/>
              </a:rPr>
              <a:t>Antoninka</a:t>
            </a:r>
            <a:endParaRPr lang="en-US" sz="11200" dirty="0">
              <a:solidFill>
                <a:schemeClr val="bg1"/>
              </a:solidFill>
              <a:latin typeface="Arial" panose="020B0604020202020204" pitchFamily="34" charset="0"/>
              <a:cs typeface="Arial" panose="020B0604020202020204" pitchFamily="34" charset="0"/>
            </a:endParaRPr>
          </a:p>
          <a:p>
            <a:pPr lvl="1">
              <a:lnSpc>
                <a:spcPct val="80000"/>
              </a:lnSpc>
            </a:pPr>
            <a:r>
              <a:rPr lang="en-US" sz="11200" dirty="0">
                <a:solidFill>
                  <a:schemeClr val="bg1"/>
                </a:solidFill>
                <a:latin typeface="Arial" panose="020B0604020202020204" pitchFamily="34" charset="0"/>
                <a:cs typeface="Arial" panose="020B0604020202020204" pitchFamily="34" charset="0"/>
              </a:rPr>
              <a:t>Graduate Mentor - Kara Gibson</a:t>
            </a:r>
          </a:p>
          <a:p>
            <a:pPr lvl="1">
              <a:lnSpc>
                <a:spcPct val="80000"/>
              </a:lnSpc>
            </a:pPr>
            <a:r>
              <a:rPr lang="en-US" sz="11200" dirty="0">
                <a:solidFill>
                  <a:schemeClr val="bg1"/>
                </a:solidFill>
                <a:latin typeface="Arial" panose="020B0604020202020204" pitchFamily="34" charset="0"/>
                <a:cs typeface="Arial" panose="020B0604020202020204" pitchFamily="34" charset="0"/>
              </a:rPr>
              <a:t>Northern Arizona University</a:t>
            </a:r>
          </a:p>
          <a:p>
            <a:pPr lvl="1">
              <a:lnSpc>
                <a:spcPct val="80000"/>
              </a:lnSpc>
            </a:pPr>
            <a:r>
              <a:rPr lang="en-US" sz="11200" dirty="0">
                <a:solidFill>
                  <a:schemeClr val="bg1"/>
                </a:solidFill>
                <a:latin typeface="Arial" panose="020B0604020202020204" pitchFamily="34" charset="0"/>
                <a:cs typeface="Arial" panose="020B0604020202020204" pitchFamily="34" charset="0"/>
              </a:rPr>
              <a:t>Hilton Tucson East – Tucson, Arizona</a:t>
            </a:r>
          </a:p>
          <a:p>
            <a:pPr lvl="1">
              <a:lnSpc>
                <a:spcPct val="80000"/>
              </a:lnSpc>
            </a:pPr>
            <a:r>
              <a:rPr lang="en-US" sz="11200" dirty="0">
                <a:solidFill>
                  <a:schemeClr val="bg1"/>
                </a:solidFill>
                <a:latin typeface="Arial" panose="020B0604020202020204" pitchFamily="34" charset="0"/>
                <a:cs typeface="Arial" panose="020B0604020202020204" pitchFamily="34" charset="0"/>
              </a:rPr>
              <a:t>April 23, 2022</a:t>
            </a:r>
          </a:p>
          <a:p>
            <a:endParaRPr lang="en-US" dirty="0"/>
          </a:p>
        </p:txBody>
      </p:sp>
      <p:pic>
        <p:nvPicPr>
          <p:cNvPr id="5" name="Picture 4">
            <a:extLst>
              <a:ext uri="{FF2B5EF4-FFF2-40B4-BE49-F238E27FC236}">
                <a16:creationId xmlns:a16="http://schemas.microsoft.com/office/drawing/2014/main" id="{673733FE-C506-7F4B-848C-677EAF7CF7D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31" b="95769" l="9538" r="89538">
                        <a14:foregroundMark x1="36000" y1="65385" x2="36000" y2="65385"/>
                        <a14:foregroundMark x1="35077" y1="65385" x2="35077" y2="65385"/>
                        <a14:foregroundMark x1="39692" y1="68846" x2="48615" y2="74615"/>
                        <a14:foregroundMark x1="31077" y1="64231" x2="33846" y2="70769"/>
                        <a14:foregroundMark x1="50462" y1="63462" x2="70769" y2="70000"/>
                        <a14:foregroundMark x1="48923" y1="62692" x2="56615" y2="76538"/>
                        <a14:foregroundMark x1="29538" y1="80769" x2="69538" y2="79615"/>
                      </a14:backgroundRemoval>
                    </a14:imgEffect>
                  </a14:imgLayer>
                </a14:imgProps>
              </a:ext>
              <a:ext uri="{28A0092B-C50C-407E-A947-70E740481C1C}">
                <a14:useLocalDpi xmlns:a14="http://schemas.microsoft.com/office/drawing/2010/main" val="0"/>
              </a:ext>
            </a:extLst>
          </a:blip>
          <a:stretch>
            <a:fillRect/>
          </a:stretch>
        </p:blipFill>
        <p:spPr>
          <a:xfrm>
            <a:off x="-507049" y="0"/>
            <a:ext cx="2131140" cy="1704912"/>
          </a:xfrm>
          <a:prstGeom prst="rect">
            <a:avLst/>
          </a:prstGeom>
        </p:spPr>
      </p:pic>
      <p:pic>
        <p:nvPicPr>
          <p:cNvPr id="6" name="Picture 2" descr="NASA Insignia Color">
            <a:extLst>
              <a:ext uri="{FF2B5EF4-FFF2-40B4-BE49-F238E27FC236}">
                <a16:creationId xmlns:a16="http://schemas.microsoft.com/office/drawing/2014/main" id="{12D4B278-DC70-8B44-8029-55AE1AF7DD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506"/>
          <a:stretch/>
        </p:blipFill>
        <p:spPr bwMode="auto">
          <a:xfrm>
            <a:off x="10637915" y="5490911"/>
            <a:ext cx="1486122"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63D5BEA-2CE6-8E48-956D-86D2F49E68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94" y="5396500"/>
            <a:ext cx="1061834" cy="141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1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7C84D-CFDB-6246-82B5-C4742CBA2D15}"/>
              </a:ext>
            </a:extLst>
          </p:cNvPr>
          <p:cNvSpPr>
            <a:spLocks noGrp="1"/>
          </p:cNvSpPr>
          <p:nvPr>
            <p:ph type="title"/>
          </p:nvPr>
        </p:nvSpPr>
        <p:spPr>
          <a:xfrm>
            <a:off x="4383559" y="2766218"/>
            <a:ext cx="3424881" cy="1325563"/>
          </a:xfrm>
        </p:spPr>
        <p:txBody>
          <a:bodyPr/>
          <a:lstStyle/>
          <a:p>
            <a:r>
              <a:rPr lang="en-US" dirty="0">
                <a:latin typeface="Arial" panose="020B0604020202020204" pitchFamily="34" charset="0"/>
                <a:cs typeface="Arial" panose="020B0604020202020204" pitchFamily="34" charset="0"/>
              </a:rPr>
              <a:t>Thank You!</a:t>
            </a:r>
          </a:p>
        </p:txBody>
      </p:sp>
      <p:pic>
        <p:nvPicPr>
          <p:cNvPr id="5" name="Picture 4" descr="AZSGC_sunset">
            <a:extLst>
              <a:ext uri="{FF2B5EF4-FFF2-40B4-BE49-F238E27FC236}">
                <a16:creationId xmlns:a16="http://schemas.microsoft.com/office/drawing/2014/main" id="{04E062F4-F5A1-AB4F-AC9F-EFB60585A86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45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FCDC-C7E3-354E-9612-7B44E63C8C89}"/>
              </a:ext>
            </a:extLst>
          </p:cNvPr>
          <p:cNvSpPr>
            <a:spLocks noGrp="1"/>
          </p:cNvSpPr>
          <p:nvPr>
            <p:ph type="title"/>
          </p:nvPr>
        </p:nvSpPr>
        <p:spPr/>
        <p:txBody>
          <a:bodyPr>
            <a:normAutofit/>
          </a:bodyPr>
          <a:lstStyle/>
          <a:p>
            <a:pPr lvl="1" eaLnBrk="1" hangingPunct="1"/>
            <a:r>
              <a:rPr lang="en-US" sz="4400" dirty="0">
                <a:solidFill>
                  <a:schemeClr val="tx1"/>
                </a:solidFill>
                <a:latin typeface="Arial" panose="020B0604020202020204" pitchFamily="34" charset="0"/>
                <a:cs typeface="Arial" panose="020B0604020202020204" pitchFamily="34" charset="0"/>
              </a:rPr>
              <a:t>Background </a:t>
            </a:r>
          </a:p>
        </p:txBody>
      </p:sp>
      <p:sp>
        <p:nvSpPr>
          <p:cNvPr id="8" name="Content Placeholder 2">
            <a:extLst>
              <a:ext uri="{FF2B5EF4-FFF2-40B4-BE49-F238E27FC236}">
                <a16:creationId xmlns:a16="http://schemas.microsoft.com/office/drawing/2014/main" id="{AA0B44D4-575D-4F43-9B1F-B5B912C40508}"/>
              </a:ext>
            </a:extLst>
          </p:cNvPr>
          <p:cNvSpPr txBox="1">
            <a:spLocks/>
          </p:cNvSpPr>
          <p:nvPr/>
        </p:nvSpPr>
        <p:spPr>
          <a:xfrm>
            <a:off x="838199" y="1682624"/>
            <a:ext cx="7712677" cy="2750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Valles Caldera National Preserve, New Mexico </a:t>
            </a:r>
          </a:p>
          <a:p>
            <a:r>
              <a:rPr lang="en-US" dirty="0">
                <a:latin typeface="Arial" panose="020B0604020202020204" pitchFamily="34" charset="0"/>
                <a:cs typeface="Arial" panose="020B0604020202020204" pitchFamily="34" charset="0"/>
              </a:rPr>
              <a:t>Repeated lake formation from volcanic activity starting 1.25 Mya left a high abundance of fossil diatoms in the valleys and meadows</a:t>
            </a:r>
            <a:endParaRPr lang="en-US" dirty="0"/>
          </a:p>
        </p:txBody>
      </p:sp>
      <p:pic>
        <p:nvPicPr>
          <p:cNvPr id="1026" name="Picture 2" descr="New Mexico Map - Cities and Roads - GIS Geography">
            <a:extLst>
              <a:ext uri="{FF2B5EF4-FFF2-40B4-BE49-F238E27FC236}">
                <a16:creationId xmlns:a16="http://schemas.microsoft.com/office/drawing/2014/main" id="{698B5965-FDD6-FE45-8752-02ADBE1E2F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3" r="-1401"/>
          <a:stretch/>
        </p:blipFill>
        <p:spPr bwMode="auto">
          <a:xfrm>
            <a:off x="8500051" y="1364738"/>
            <a:ext cx="3526633" cy="3580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Red star PNG images free download">
            <a:extLst>
              <a:ext uri="{FF2B5EF4-FFF2-40B4-BE49-F238E27FC236}">
                <a16:creationId xmlns:a16="http://schemas.microsoft.com/office/drawing/2014/main" id="{AA395314-05D6-DC43-96F0-09C7D647E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506" y="2017448"/>
            <a:ext cx="141664" cy="13471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6">
            <a:extLst>
              <a:ext uri="{FF2B5EF4-FFF2-40B4-BE49-F238E27FC236}">
                <a16:creationId xmlns:a16="http://schemas.microsoft.com/office/drawing/2014/main" id="{FD143E1D-A537-9A4D-8D82-3A691BFB41E2}"/>
              </a:ext>
            </a:extLst>
          </p:cNvPr>
          <p:cNvPicPr>
            <a:picLocks noGrp="1" noChangeAspect="1"/>
          </p:cNvPicPr>
          <p:nvPr>
            <p:ph idx="1"/>
          </p:nvPr>
        </p:nvPicPr>
        <p:blipFill>
          <a:blip r:embed="rId5"/>
          <a:stretch>
            <a:fillRect/>
          </a:stretch>
        </p:blipFill>
        <p:spPr>
          <a:xfrm>
            <a:off x="2638992" y="3750529"/>
            <a:ext cx="4060266" cy="304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ZSGC_sunset">
            <a:extLst>
              <a:ext uri="{FF2B5EF4-FFF2-40B4-BE49-F238E27FC236}">
                <a16:creationId xmlns:a16="http://schemas.microsoft.com/office/drawing/2014/main" id="{B88EC394-3AC5-5745-AE00-738085982410}"/>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F670120-C22B-7C4A-B67E-1157E120EBF1}"/>
              </a:ext>
            </a:extLst>
          </p:cNvPr>
          <p:cNvSpPr txBox="1"/>
          <p:nvPr/>
        </p:nvSpPr>
        <p:spPr>
          <a:xfrm>
            <a:off x="10284763" y="4945310"/>
            <a:ext cx="1607876" cy="276999"/>
          </a:xfrm>
          <a:prstGeom prst="rect">
            <a:avLst/>
          </a:prstGeom>
          <a:noFill/>
        </p:spPr>
        <p:txBody>
          <a:bodyPr wrap="none" rtlCol="0">
            <a:spAutoFit/>
          </a:bodyPr>
          <a:lstStyle/>
          <a:p>
            <a:r>
              <a:rPr lang="en-US" sz="1200" dirty="0"/>
              <a:t>Source: </a:t>
            </a:r>
            <a:r>
              <a:rPr lang="en-US" sz="1200" dirty="0" err="1"/>
              <a:t>GISGeography</a:t>
            </a:r>
            <a:r>
              <a:rPr lang="en-US" sz="1200" dirty="0"/>
              <a:t> </a:t>
            </a:r>
          </a:p>
        </p:txBody>
      </p:sp>
    </p:spTree>
    <p:extLst>
      <p:ext uri="{BB962C8B-B14F-4D97-AF65-F5344CB8AC3E}">
        <p14:creationId xmlns:p14="http://schemas.microsoft.com/office/powerpoint/2010/main" val="2391803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E406-B541-1841-95DC-75CA4A88C8B5}"/>
              </a:ext>
            </a:extLst>
          </p:cNvPr>
          <p:cNvSpPr>
            <a:spLocks noGrp="1"/>
          </p:cNvSpPr>
          <p:nvPr>
            <p:ph type="title"/>
          </p:nvPr>
        </p:nvSpPr>
        <p:spPr>
          <a:xfrm>
            <a:off x="838200" y="365125"/>
            <a:ext cx="10534142" cy="1325563"/>
          </a:xfrm>
        </p:spPr>
        <p:txBody>
          <a:bodyPr/>
          <a:lstStyle/>
          <a:p>
            <a:r>
              <a:rPr lang="en-US" dirty="0">
                <a:latin typeface="Arial" panose="020B0604020202020204" pitchFamily="34" charset="0"/>
                <a:cs typeface="Arial" panose="020B0604020202020204" pitchFamily="34" charset="0"/>
              </a:rPr>
              <a:t>What are Microarthropods and Diatoms? </a:t>
            </a:r>
          </a:p>
        </p:txBody>
      </p:sp>
      <p:sp>
        <p:nvSpPr>
          <p:cNvPr id="3" name="Content Placeholder 2">
            <a:extLst>
              <a:ext uri="{FF2B5EF4-FFF2-40B4-BE49-F238E27FC236}">
                <a16:creationId xmlns:a16="http://schemas.microsoft.com/office/drawing/2014/main" id="{CCAE0C40-8E46-394A-878C-1A5DBE33075E}"/>
              </a:ext>
            </a:extLst>
          </p:cNvPr>
          <p:cNvSpPr>
            <a:spLocks noGrp="1"/>
          </p:cNvSpPr>
          <p:nvPr>
            <p:ph idx="1"/>
          </p:nvPr>
        </p:nvSpPr>
        <p:spPr>
          <a:xfrm>
            <a:off x="838200" y="1825625"/>
            <a:ext cx="6143368" cy="4351338"/>
          </a:xfrm>
        </p:spPr>
        <p:txBody>
          <a:bodyPr>
            <a:normAutofit lnSpcReduction="10000"/>
          </a:bodyPr>
          <a:lstStyle/>
          <a:p>
            <a:r>
              <a:rPr lang="en-US" dirty="0">
                <a:latin typeface="Arial" panose="020B0604020202020204" pitchFamily="34" charset="0"/>
                <a:cs typeface="Arial" panose="020B0604020202020204" pitchFamily="34" charset="0"/>
              </a:rPr>
              <a:t>Microarthropods </a:t>
            </a:r>
          </a:p>
          <a:p>
            <a:pPr lvl="1"/>
            <a:r>
              <a:rPr lang="en-US" sz="2800" dirty="0">
                <a:latin typeface="Arial" panose="020B0604020202020204" pitchFamily="34" charset="0"/>
                <a:cs typeface="Arial" panose="020B0604020202020204" pitchFamily="34" charset="0"/>
              </a:rPr>
              <a:t>Mites (</a:t>
            </a:r>
            <a:r>
              <a:rPr lang="en-US" sz="2800" i="1" dirty="0">
                <a:latin typeface="Arial" panose="020B0604020202020204" pitchFamily="34" charset="0"/>
                <a:cs typeface="Arial" panose="020B0604020202020204" pitchFamily="34" charset="0"/>
              </a:rPr>
              <a:t>Acari</a:t>
            </a:r>
            <a:r>
              <a:rPr lang="en-US" sz="2800" dirty="0">
                <a:latin typeface="Arial" panose="020B0604020202020204" pitchFamily="34" charset="0"/>
                <a:cs typeface="Arial" panose="020B0604020202020204" pitchFamily="34" charset="0"/>
              </a:rPr>
              <a:t>)</a:t>
            </a:r>
          </a:p>
          <a:p>
            <a:pPr lvl="1"/>
            <a:r>
              <a:rPr lang="en-US" sz="2800" dirty="0">
                <a:latin typeface="Arial" panose="020B0604020202020204" pitchFamily="34" charset="0"/>
                <a:cs typeface="Arial" panose="020B0604020202020204" pitchFamily="34" charset="0"/>
              </a:rPr>
              <a:t>Springtails (</a:t>
            </a:r>
            <a:r>
              <a:rPr lang="en-US" sz="2800" i="1" dirty="0">
                <a:latin typeface="Arial" panose="020B0604020202020204" pitchFamily="34" charset="0"/>
                <a:cs typeface="Arial" panose="020B0604020202020204" pitchFamily="34" charset="0"/>
              </a:rPr>
              <a:t>Collembola</a:t>
            </a:r>
            <a:r>
              <a:rPr lang="en-US" sz="2800" dirty="0">
                <a:latin typeface="Arial" panose="020B0604020202020204" pitchFamily="34" charset="0"/>
                <a:cs typeface="Arial" panose="020B0604020202020204" pitchFamily="34" charset="0"/>
              </a:rPr>
              <a:t>) </a:t>
            </a:r>
          </a:p>
          <a:p>
            <a:pPr lvl="1"/>
            <a:r>
              <a:rPr lang="en-US" sz="2800" dirty="0">
                <a:latin typeface="Arial" panose="020B0604020202020204" pitchFamily="34" charset="0"/>
                <a:cs typeface="Arial" panose="020B0604020202020204" pitchFamily="34" charset="0"/>
              </a:rPr>
              <a:t>Others (ants, aphids…) </a:t>
            </a:r>
          </a:p>
          <a:p>
            <a:r>
              <a:rPr lang="en-US" dirty="0">
                <a:latin typeface="Arial" panose="020B0604020202020204" pitchFamily="34" charset="0"/>
                <a:cs typeface="Arial" panose="020B0604020202020204" pitchFamily="34" charset="0"/>
              </a:rPr>
              <a:t>Diatoms </a:t>
            </a:r>
          </a:p>
          <a:p>
            <a:pPr lvl="1"/>
            <a:r>
              <a:rPr lang="en-US" sz="2800" dirty="0">
                <a:latin typeface="Arial" panose="020B0604020202020204" pitchFamily="34" charset="0"/>
                <a:cs typeface="Arial" panose="020B0604020202020204" pitchFamily="34" charset="0"/>
              </a:rPr>
              <a:t>Single cell organism that live in a “house of glass”</a:t>
            </a:r>
          </a:p>
          <a:p>
            <a:pPr lvl="1"/>
            <a:r>
              <a:rPr lang="en-US" sz="2800" dirty="0">
                <a:latin typeface="Arial" panose="020B0604020202020204" pitchFamily="34" charset="0"/>
                <a:cs typeface="Arial" panose="020B0604020202020204" pitchFamily="34" charset="0"/>
              </a:rPr>
              <a:t>Uses: pesticide (damages cuticle)</a:t>
            </a:r>
          </a:p>
          <a:p>
            <a:pPr marL="457200" lvl="1" indent="0">
              <a:buNone/>
            </a:pPr>
            <a:r>
              <a:rPr lang="en-US" sz="2800" dirty="0"/>
              <a:t>	</a:t>
            </a:r>
          </a:p>
        </p:txBody>
      </p:sp>
      <p:pic>
        <p:nvPicPr>
          <p:cNvPr id="1026" name="Picture 2" descr="Pin on My Society6 Shop">
            <a:extLst>
              <a:ext uri="{FF2B5EF4-FFF2-40B4-BE49-F238E27FC236}">
                <a16:creationId xmlns:a16="http://schemas.microsoft.com/office/drawing/2014/main" id="{80B22783-1548-1F48-9F2C-72416DE6A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444" y="1690688"/>
            <a:ext cx="3256054" cy="4781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ndoor, hand, round, close&#10;&#10;Description automatically generated">
            <a:extLst>
              <a:ext uri="{FF2B5EF4-FFF2-40B4-BE49-F238E27FC236}">
                <a16:creationId xmlns:a16="http://schemas.microsoft.com/office/drawing/2014/main" id="{ADAD5424-DD3D-5B44-AEAC-19DC2FF3C4E4}"/>
              </a:ext>
            </a:extLst>
          </p:cNvPr>
          <p:cNvPicPr>
            <a:picLocks noChangeAspect="1"/>
          </p:cNvPicPr>
          <p:nvPr/>
        </p:nvPicPr>
        <p:blipFill rotWithShape="1">
          <a:blip r:embed="rId4"/>
          <a:srcRect l="50688" t="44152" r="34994" b="36232"/>
          <a:stretch/>
        </p:blipFill>
        <p:spPr>
          <a:xfrm rot="16200000">
            <a:off x="6172286" y="1412830"/>
            <a:ext cx="2176720" cy="2236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ZSGC_sunset">
            <a:extLst>
              <a:ext uri="{FF2B5EF4-FFF2-40B4-BE49-F238E27FC236}">
                <a16:creationId xmlns:a16="http://schemas.microsoft.com/office/drawing/2014/main" id="{A728491C-AA4D-9943-8CC0-6D55C3D11E7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BFD6729-09FB-BE42-831A-3BBFBFCE44EA}"/>
              </a:ext>
            </a:extLst>
          </p:cNvPr>
          <p:cNvSpPr txBox="1"/>
          <p:nvPr/>
        </p:nvSpPr>
        <p:spPr>
          <a:xfrm>
            <a:off x="10420687" y="6333702"/>
            <a:ext cx="1125757" cy="276999"/>
          </a:xfrm>
          <a:prstGeom prst="rect">
            <a:avLst/>
          </a:prstGeom>
          <a:noFill/>
        </p:spPr>
        <p:txBody>
          <a:bodyPr wrap="none" rtlCol="0">
            <a:spAutoFit/>
          </a:bodyPr>
          <a:lstStyle/>
          <a:p>
            <a:r>
              <a:rPr lang="en-US" sz="1200" dirty="0" err="1"/>
              <a:t>Source:Pixabay</a:t>
            </a:r>
            <a:endParaRPr lang="en-US" sz="1200" dirty="0"/>
          </a:p>
        </p:txBody>
      </p:sp>
    </p:spTree>
    <p:extLst>
      <p:ext uri="{BB962C8B-B14F-4D97-AF65-F5344CB8AC3E}">
        <p14:creationId xmlns:p14="http://schemas.microsoft.com/office/powerpoint/2010/main" val="79402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9B15F-3BC0-574F-A081-D5C725E36758}"/>
              </a:ext>
            </a:extLst>
          </p:cNvPr>
          <p:cNvSpPr>
            <a:spLocks noGrp="1"/>
          </p:cNvSpPr>
          <p:nvPr>
            <p:ph idx="1"/>
          </p:nvPr>
        </p:nvSpPr>
        <p:spPr>
          <a:xfrm>
            <a:off x="838200" y="878568"/>
            <a:ext cx="10515600" cy="4351338"/>
          </a:xfrm>
        </p:spPr>
        <p:txBody>
          <a:bodyPr>
            <a:noAutofit/>
          </a:bodyPr>
          <a:lstStyle/>
          <a:p>
            <a:pPr marL="0" indent="0">
              <a:buNone/>
            </a:pPr>
            <a:r>
              <a:rPr lang="en-US" dirty="0">
                <a:latin typeface="Arial" panose="020B0604020202020204" pitchFamily="34" charset="0"/>
                <a:cs typeface="Arial" panose="020B0604020202020204" pitchFamily="34" charset="0"/>
              </a:rPr>
              <a:t>Research Question : How does diatomaceous earth affect microarthropod populations in the Valles Caldera area?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Hypothesis: Higher diatom abundances negatively affect microarthropod populations</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Objective: Examine microarthropod populations along a natural gradient of diatom abundance at Valles Caldera National Preserve in New Mexico</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Covariates: Soil texture and soil organic matter content</a:t>
            </a:r>
          </a:p>
        </p:txBody>
      </p:sp>
      <p:pic>
        <p:nvPicPr>
          <p:cNvPr id="6" name="Picture 5" descr="AZSGC_sunset">
            <a:extLst>
              <a:ext uri="{FF2B5EF4-FFF2-40B4-BE49-F238E27FC236}">
                <a16:creationId xmlns:a16="http://schemas.microsoft.com/office/drawing/2014/main" id="{7D948363-C85F-5346-8D6A-4440E7ABA90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756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AC54-09D9-484D-924C-17073D2C1874}"/>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Methods</a:t>
            </a:r>
          </a:p>
        </p:txBody>
      </p:sp>
      <p:sp>
        <p:nvSpPr>
          <p:cNvPr id="11" name="Content Placeholder 10">
            <a:extLst>
              <a:ext uri="{FF2B5EF4-FFF2-40B4-BE49-F238E27FC236}">
                <a16:creationId xmlns:a16="http://schemas.microsoft.com/office/drawing/2014/main" id="{A2439F39-2BC4-7346-BA2D-84A72B36F9AD}"/>
              </a:ext>
            </a:extLst>
          </p:cNvPr>
          <p:cNvSpPr>
            <a:spLocks noGrp="1"/>
          </p:cNvSpPr>
          <p:nvPr>
            <p:ph idx="1"/>
          </p:nvPr>
        </p:nvSpPr>
        <p:spPr>
          <a:xfrm>
            <a:off x="497952" y="1527150"/>
            <a:ext cx="6470883" cy="4351338"/>
          </a:xfrm>
        </p:spPr>
        <p:txBody>
          <a:bodyPr>
            <a:normAutofit/>
          </a:bodyPr>
          <a:lstStyle/>
          <a:p>
            <a:r>
              <a:rPr lang="en-US" dirty="0">
                <a:latin typeface="Arial" panose="020B0604020202020204" pitchFamily="34" charset="0"/>
                <a:cs typeface="Arial" panose="020B0604020202020204" pitchFamily="34" charset="0"/>
              </a:rPr>
              <a:t>Soil collection </a:t>
            </a:r>
          </a:p>
          <a:p>
            <a:pPr lvl="1"/>
            <a:r>
              <a:rPr lang="en-US" sz="2800" dirty="0">
                <a:latin typeface="Arial" panose="020B0604020202020204" pitchFamily="34" charset="0"/>
                <a:cs typeface="Arial" panose="020B0604020202020204" pitchFamily="34" charset="0"/>
              </a:rPr>
              <a:t>Soil cores were collected moving from high to low diatom abundances</a:t>
            </a:r>
          </a:p>
          <a:p>
            <a:r>
              <a:rPr lang="en-US" dirty="0">
                <a:latin typeface="Arial" panose="020B0604020202020204" pitchFamily="34" charset="0"/>
                <a:cs typeface="Arial" panose="020B0604020202020204" pitchFamily="34" charset="0"/>
              </a:rPr>
              <a:t>Microarthropod extraction and enumeration</a:t>
            </a:r>
          </a:p>
          <a:p>
            <a:pPr lvl="1"/>
            <a:r>
              <a:rPr lang="en-US" sz="2800" dirty="0">
                <a:latin typeface="Arial" panose="020B0604020202020204" pitchFamily="34" charset="0"/>
                <a:cs typeface="Arial" panose="020B0604020202020204" pitchFamily="34" charset="0"/>
              </a:rPr>
              <a:t>Extracted animals from soil cores then categorized as mites, springtails, or “others”</a:t>
            </a:r>
          </a:p>
          <a:p>
            <a:endParaRPr lang="en-US" dirty="0">
              <a:latin typeface="Arial" panose="020B0604020202020204" pitchFamily="34" charset="0"/>
              <a:cs typeface="Arial" panose="020B0604020202020204" pitchFamily="34" charset="0"/>
            </a:endParaRPr>
          </a:p>
          <a:p>
            <a:endParaRPr lang="en-US" dirty="0"/>
          </a:p>
        </p:txBody>
      </p:sp>
      <p:pic>
        <p:nvPicPr>
          <p:cNvPr id="5" name="Picture 4" descr="A picture containing text, outdoor&#10;&#10;Description automatically generated">
            <a:extLst>
              <a:ext uri="{FF2B5EF4-FFF2-40B4-BE49-F238E27FC236}">
                <a16:creationId xmlns:a16="http://schemas.microsoft.com/office/drawing/2014/main" id="{FB7E270C-F3D9-C946-A2D2-A4C52ACEF2F2}"/>
              </a:ext>
            </a:extLst>
          </p:cNvPr>
          <p:cNvPicPr>
            <a:picLocks noChangeAspect="1"/>
          </p:cNvPicPr>
          <p:nvPr/>
        </p:nvPicPr>
        <p:blipFill>
          <a:blip r:embed="rId3"/>
          <a:stretch>
            <a:fillRect/>
          </a:stretch>
        </p:blipFill>
        <p:spPr>
          <a:xfrm rot="5400000">
            <a:off x="6627551" y="543116"/>
            <a:ext cx="3060192" cy="2295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ZSGC_sunset">
            <a:extLst>
              <a:ext uri="{FF2B5EF4-FFF2-40B4-BE49-F238E27FC236}">
                <a16:creationId xmlns:a16="http://schemas.microsoft.com/office/drawing/2014/main" id="{DD610AF7-D9A7-7A40-8952-E9311CC90D9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text, indoor, shelf&#10;&#10;Description automatically generated">
            <a:extLst>
              <a:ext uri="{FF2B5EF4-FFF2-40B4-BE49-F238E27FC236}">
                <a16:creationId xmlns:a16="http://schemas.microsoft.com/office/drawing/2014/main" id="{207D799A-E87B-0740-9ACF-23F3F87BC69E}"/>
              </a:ext>
            </a:extLst>
          </p:cNvPr>
          <p:cNvPicPr>
            <a:picLocks noChangeAspect="1"/>
          </p:cNvPicPr>
          <p:nvPr/>
        </p:nvPicPr>
        <p:blipFill>
          <a:blip r:embed="rId5"/>
          <a:stretch>
            <a:fillRect/>
          </a:stretch>
        </p:blipFill>
        <p:spPr>
          <a:xfrm>
            <a:off x="9576878" y="1614612"/>
            <a:ext cx="2298735" cy="3982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close&#10;&#10;Description automatically generated">
            <a:extLst>
              <a:ext uri="{FF2B5EF4-FFF2-40B4-BE49-F238E27FC236}">
                <a16:creationId xmlns:a16="http://schemas.microsoft.com/office/drawing/2014/main" id="{76324E54-1095-D641-A1D9-B8DBC0340822}"/>
              </a:ext>
            </a:extLst>
          </p:cNvPr>
          <p:cNvPicPr>
            <a:picLocks noChangeAspect="1"/>
          </p:cNvPicPr>
          <p:nvPr/>
        </p:nvPicPr>
        <p:blipFill rotWithShape="1">
          <a:blip r:embed="rId6"/>
          <a:srcRect t="-2190" r="23362" b="2190"/>
          <a:stretch/>
        </p:blipFill>
        <p:spPr>
          <a:xfrm>
            <a:off x="7010075" y="3605885"/>
            <a:ext cx="2298735" cy="306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468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erson sitting in a kitchen&#10;&#10;Description automatically generated with low confidence">
            <a:extLst>
              <a:ext uri="{FF2B5EF4-FFF2-40B4-BE49-F238E27FC236}">
                <a16:creationId xmlns:a16="http://schemas.microsoft.com/office/drawing/2014/main" id="{BA22BD6F-F29E-3040-83D6-076470109E86}"/>
              </a:ext>
            </a:extLst>
          </p:cNvPr>
          <p:cNvPicPr>
            <a:picLocks noGrp="1" noChangeAspect="1"/>
          </p:cNvPicPr>
          <p:nvPr>
            <p:ph idx="1"/>
          </p:nvPr>
        </p:nvPicPr>
        <p:blipFill>
          <a:blip r:embed="rId3"/>
          <a:stretch>
            <a:fillRect/>
          </a:stretch>
        </p:blipFill>
        <p:spPr>
          <a:xfrm rot="5400000">
            <a:off x="8713508" y="808540"/>
            <a:ext cx="3547329" cy="26604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Content Placeholder 4">
            <a:extLst>
              <a:ext uri="{FF2B5EF4-FFF2-40B4-BE49-F238E27FC236}">
                <a16:creationId xmlns:a16="http://schemas.microsoft.com/office/drawing/2014/main" id="{36CE923F-67B2-954C-A8D5-E9ABE925F173}"/>
              </a:ext>
            </a:extLst>
          </p:cNvPr>
          <p:cNvPicPr>
            <a:picLocks noChangeAspect="1"/>
          </p:cNvPicPr>
          <p:nvPr/>
        </p:nvPicPr>
        <p:blipFill>
          <a:blip r:embed="rId4"/>
          <a:stretch>
            <a:fillRect/>
          </a:stretch>
        </p:blipFill>
        <p:spPr>
          <a:xfrm rot="5400000">
            <a:off x="6013167" y="3461464"/>
            <a:ext cx="3402325" cy="2660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31827D2-4A9A-694B-8380-67829A09B4F7}"/>
              </a:ext>
            </a:extLst>
          </p:cNvPr>
          <p:cNvSpPr txBox="1"/>
          <p:nvPr/>
        </p:nvSpPr>
        <p:spPr>
          <a:xfrm>
            <a:off x="374578" y="1540364"/>
            <a:ext cx="6096000" cy="4401205"/>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Diatom concentration – biogenic silica analysis method (</a:t>
            </a:r>
            <a:r>
              <a:rPr lang="en-US" sz="2800" dirty="0" err="1">
                <a:latin typeface="Arial" panose="020B0604020202020204" pitchFamily="34" charset="0"/>
                <a:cs typeface="Arial" panose="020B0604020202020204" pitchFamily="34" charset="0"/>
              </a:rPr>
              <a:t>Mortlock</a:t>
            </a:r>
            <a:r>
              <a:rPr lang="en-US" sz="2800" dirty="0">
                <a:latin typeface="Arial" panose="020B0604020202020204" pitchFamily="34" charset="0"/>
                <a:cs typeface="Arial" panose="020B0604020202020204" pitchFamily="34" charset="0"/>
              </a:rPr>
              <a:t> and Froelich, 1989)</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Soil texture – hydrometer method (Gee and </a:t>
            </a:r>
            <a:r>
              <a:rPr lang="en-US" sz="2800" dirty="0" err="1">
                <a:latin typeface="Arial" panose="020B0604020202020204" pitchFamily="34" charset="0"/>
                <a:cs typeface="Arial" panose="020B0604020202020204" pitchFamily="34" charset="0"/>
              </a:rPr>
              <a:t>Bauder</a:t>
            </a:r>
            <a:r>
              <a:rPr lang="en-US" sz="2800" dirty="0">
                <a:latin typeface="Arial" panose="020B0604020202020204" pitchFamily="34" charset="0"/>
                <a:cs typeface="Arial" panose="020B0604020202020204" pitchFamily="34" charset="0"/>
              </a:rPr>
              <a:t> 1979)</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Soil organic matter content – loss on ignition (</a:t>
            </a:r>
            <a:r>
              <a:rPr lang="en-US" sz="2800" dirty="0" err="1">
                <a:latin typeface="Arial" panose="020B0604020202020204" pitchFamily="34" charset="0"/>
                <a:cs typeface="Arial" panose="020B0604020202020204" pitchFamily="34" charset="0"/>
              </a:rPr>
              <a:t>Hoogsteen</a:t>
            </a:r>
            <a:r>
              <a:rPr lang="en-US" sz="2800" dirty="0">
                <a:latin typeface="Arial" panose="020B0604020202020204" pitchFamily="34" charset="0"/>
                <a:cs typeface="Arial" panose="020B0604020202020204" pitchFamily="34" charset="0"/>
              </a:rPr>
              <a:t> et al. 2015 and Donkin et al. 1991)</a:t>
            </a:r>
          </a:p>
        </p:txBody>
      </p:sp>
      <p:sp>
        <p:nvSpPr>
          <p:cNvPr id="7" name="Title 1">
            <a:extLst>
              <a:ext uri="{FF2B5EF4-FFF2-40B4-BE49-F238E27FC236}">
                <a16:creationId xmlns:a16="http://schemas.microsoft.com/office/drawing/2014/main" id="{4F1B2E3F-B3C8-AE4D-9221-30E31D043241}"/>
              </a:ext>
            </a:extLst>
          </p:cNvPr>
          <p:cNvSpPr>
            <a:spLocks noGrp="1"/>
          </p:cNvSpPr>
          <p:nvPr>
            <p:ph type="title"/>
          </p:nvPr>
        </p:nvSpPr>
        <p:spPr>
          <a:xfrm>
            <a:off x="838200" y="365125"/>
            <a:ext cx="10515600" cy="1325563"/>
          </a:xfrm>
        </p:spPr>
        <p:txBody>
          <a:bodyPr>
            <a:normAutofit/>
          </a:bodyPr>
          <a:lstStyle/>
          <a:p>
            <a:r>
              <a:rPr lang="en-US" dirty="0">
                <a:latin typeface="Arial" panose="020B0604020202020204" pitchFamily="34" charset="0"/>
                <a:cs typeface="Arial" panose="020B0604020202020204" pitchFamily="34" charset="0"/>
              </a:rPr>
              <a:t>Methods</a:t>
            </a:r>
          </a:p>
        </p:txBody>
      </p:sp>
      <p:pic>
        <p:nvPicPr>
          <p:cNvPr id="9" name="Picture 8" descr="AZSGC_sunset">
            <a:extLst>
              <a:ext uri="{FF2B5EF4-FFF2-40B4-BE49-F238E27FC236}">
                <a16:creationId xmlns:a16="http://schemas.microsoft.com/office/drawing/2014/main" id="{4A0FD0CC-4E91-194C-AA1F-7ADFF16C0FC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77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9A4B-2B43-3C4A-9AD8-FF6E774D804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Results</a:t>
            </a:r>
          </a:p>
        </p:txBody>
      </p:sp>
      <p:pic>
        <p:nvPicPr>
          <p:cNvPr id="5" name="Picture 4" descr="AZSGC_sunset">
            <a:extLst>
              <a:ext uri="{FF2B5EF4-FFF2-40B4-BE49-F238E27FC236}">
                <a16:creationId xmlns:a16="http://schemas.microsoft.com/office/drawing/2014/main" id="{D4E42FD9-A02C-8A4E-970E-E5BAAAFB2FC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a:extLst>
              <a:ext uri="{FF2B5EF4-FFF2-40B4-BE49-F238E27FC236}">
                <a16:creationId xmlns:a16="http://schemas.microsoft.com/office/drawing/2014/main" id="{71382989-42E5-6549-AA1B-8B92D6CE412E}"/>
              </a:ext>
            </a:extLst>
          </p:cNvPr>
          <p:cNvGraphicFramePr>
            <a:graphicFrameLocks/>
          </p:cNvGraphicFramePr>
          <p:nvPr>
            <p:extLst>
              <p:ext uri="{D42A27DB-BD31-4B8C-83A1-F6EECF244321}">
                <p14:modId xmlns:p14="http://schemas.microsoft.com/office/powerpoint/2010/main" val="4000071495"/>
              </p:ext>
            </p:extLst>
          </p:nvPr>
        </p:nvGraphicFramePr>
        <p:xfrm>
          <a:off x="971626" y="1690688"/>
          <a:ext cx="5645416" cy="3894566"/>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2">
            <a:extLst>
              <a:ext uri="{FF2B5EF4-FFF2-40B4-BE49-F238E27FC236}">
                <a16:creationId xmlns:a16="http://schemas.microsoft.com/office/drawing/2014/main" id="{9224D12C-4E5A-F54F-BFB1-49043CBE8C0A}"/>
              </a:ext>
            </a:extLst>
          </p:cNvPr>
          <p:cNvSpPr>
            <a:spLocks noGrp="1"/>
          </p:cNvSpPr>
          <p:nvPr>
            <p:ph idx="1"/>
          </p:nvPr>
        </p:nvSpPr>
        <p:spPr>
          <a:xfrm>
            <a:off x="6783858" y="1825625"/>
            <a:ext cx="5189839" cy="4351338"/>
          </a:xfrm>
        </p:spPr>
        <p:txBody>
          <a:bodyPr/>
          <a:lstStyle/>
          <a:p>
            <a:r>
              <a:rPr lang="en-US" dirty="0"/>
              <a:t>Halfway through data collection </a:t>
            </a:r>
          </a:p>
          <a:p>
            <a:r>
              <a:rPr lang="en-US" dirty="0"/>
              <a:t>No significant relationship between mites &amp; springtails and biogenic silica (BSI)</a:t>
            </a:r>
          </a:p>
          <a:p>
            <a:r>
              <a:rPr lang="en-US" dirty="0"/>
              <a:t>No relationship between soil texture, soil organic matter, and BSI</a:t>
            </a:r>
          </a:p>
        </p:txBody>
      </p:sp>
    </p:spTree>
    <p:extLst>
      <p:ext uri="{BB962C8B-B14F-4D97-AF65-F5344CB8AC3E}">
        <p14:creationId xmlns:p14="http://schemas.microsoft.com/office/powerpoint/2010/main" val="3331599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7015-1560-804D-A920-DCCB5730749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5AAA5585-3320-F944-87B5-E31200BA6D2C}"/>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We have not detected any effect of natural diatomaceous earth on microarthropod communities … yet</a:t>
            </a:r>
          </a:p>
          <a:p>
            <a:r>
              <a:rPr lang="en-US" dirty="0">
                <a:latin typeface="Arial" panose="020B0604020202020204" pitchFamily="34" charset="0"/>
                <a:cs typeface="Arial" panose="020B0604020202020204" pitchFamily="34" charset="0"/>
              </a:rPr>
              <a:t>Our results will inform about community assembly patterns of microarthropods in stressful environments and provide information for future management at Valles Caldera</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p>
        </p:txBody>
      </p:sp>
      <p:pic>
        <p:nvPicPr>
          <p:cNvPr id="5" name="Picture 4" descr="AZSGC_sunset">
            <a:extLst>
              <a:ext uri="{FF2B5EF4-FFF2-40B4-BE49-F238E27FC236}">
                <a16:creationId xmlns:a16="http://schemas.microsoft.com/office/drawing/2014/main" id="{6179277B-D22D-9A4A-BADB-CB7ED8D2A01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39636" y="5448843"/>
            <a:ext cx="765175" cy="1312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46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7015-1560-804D-A920-DCCB5730749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Acknowledgments</a:t>
            </a:r>
          </a:p>
        </p:txBody>
      </p:sp>
      <p:sp>
        <p:nvSpPr>
          <p:cNvPr id="3" name="Content Placeholder 2">
            <a:extLst>
              <a:ext uri="{FF2B5EF4-FFF2-40B4-BE49-F238E27FC236}">
                <a16:creationId xmlns:a16="http://schemas.microsoft.com/office/drawing/2014/main" id="{5AAA5585-3320-F944-87B5-E31200BA6D2C}"/>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Anita</a:t>
            </a:r>
            <a:r>
              <a:rPr lang="en-US" dirty="0"/>
              <a:t> </a:t>
            </a:r>
            <a:r>
              <a:rPr lang="en-US" dirty="0" err="1">
                <a:latin typeface="Arial" panose="020B0604020202020204" pitchFamily="34" charset="0"/>
                <a:cs typeface="Arial" panose="020B0604020202020204" pitchFamily="34" charset="0"/>
              </a:rPr>
              <a:t>Antoninka</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Kara Gibson</a:t>
            </a:r>
          </a:p>
          <a:p>
            <a:r>
              <a:rPr lang="en-US" dirty="0">
                <a:latin typeface="Arial" panose="020B0604020202020204" pitchFamily="34" charset="0"/>
                <a:cs typeface="Arial" panose="020B0604020202020204" pitchFamily="34" charset="0"/>
              </a:rPr>
              <a:t>Jordon Bright </a:t>
            </a:r>
          </a:p>
          <a:p>
            <a:r>
              <a:rPr lang="en-US" dirty="0">
                <a:latin typeface="Arial" panose="020B0604020202020204" pitchFamily="34" charset="0"/>
                <a:cs typeface="Arial" panose="020B0604020202020204" pitchFamily="34" charset="0"/>
              </a:rPr>
              <a:t>Claire Johnson</a:t>
            </a:r>
          </a:p>
          <a:p>
            <a:r>
              <a:rPr lang="en-US" dirty="0">
                <a:latin typeface="Arial" panose="020B0604020202020204" pitchFamily="34" charset="0"/>
                <a:cs typeface="Arial" panose="020B0604020202020204" pitchFamily="34" charset="0"/>
              </a:rPr>
              <a:t>Michael Sloan</a:t>
            </a:r>
          </a:p>
          <a:p>
            <a:r>
              <a:rPr lang="en-US" dirty="0">
                <a:latin typeface="Arial" panose="020B0604020202020204" pitchFamily="34" charset="0"/>
                <a:cs typeface="Arial" panose="020B0604020202020204" pitchFamily="34" charset="0"/>
              </a:rPr>
              <a:t>Bob Parmenter</a:t>
            </a:r>
          </a:p>
          <a:p>
            <a:r>
              <a:rPr lang="en-US" dirty="0">
                <a:latin typeface="Arial" panose="020B0604020202020204" pitchFamily="34" charset="0"/>
                <a:cs typeface="Arial" panose="020B0604020202020204" pitchFamily="34" charset="0"/>
              </a:rPr>
              <a:t>Jeremy </a:t>
            </a:r>
            <a:r>
              <a:rPr lang="en-US" dirty="0" err="1">
                <a:latin typeface="Arial" panose="020B0604020202020204" pitchFamily="34" charset="0"/>
                <a:cs typeface="Arial" panose="020B0604020202020204" pitchFamily="34" charset="0"/>
              </a:rPr>
              <a:t>Antoninka</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Natalia Morales</a:t>
            </a:r>
            <a:endParaRPr lang="en-US" dirty="0"/>
          </a:p>
        </p:txBody>
      </p:sp>
      <p:pic>
        <p:nvPicPr>
          <p:cNvPr id="4" name="Picture 3" descr="AZSGC_sunset">
            <a:extLst>
              <a:ext uri="{FF2B5EF4-FFF2-40B4-BE49-F238E27FC236}">
                <a16:creationId xmlns:a16="http://schemas.microsoft.com/office/drawing/2014/main" id="{9F974CAA-047F-C749-B816-18BD8BE7E7E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210" t="2715" r="13370" b="1530"/>
          <a:stretch>
            <a:fillRect/>
          </a:stretch>
        </p:blipFill>
        <p:spPr bwMode="auto">
          <a:xfrm>
            <a:off x="10078182" y="3311611"/>
            <a:ext cx="2003615" cy="3437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C8FD3BE-A18C-4945-95E7-F6F8637E50C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31" b="95769" l="9538" r="89538">
                        <a14:foregroundMark x1="36000" y1="65385" x2="36000" y2="65385"/>
                        <a14:foregroundMark x1="35077" y1="65385" x2="35077" y2="65385"/>
                        <a14:foregroundMark x1="39692" y1="68846" x2="48615" y2="74615"/>
                        <a14:foregroundMark x1="31077" y1="64231" x2="33846" y2="70769"/>
                        <a14:foregroundMark x1="50462" y1="63462" x2="70769" y2="70000"/>
                        <a14:foregroundMark x1="48923" y1="62692" x2="56615" y2="76538"/>
                        <a14:foregroundMark x1="29538" y1="80769" x2="69538" y2="79615"/>
                      </a14:backgroundRemoval>
                    </a14:imgEffect>
                  </a14:imgLayer>
                </a14:imgProps>
              </a:ext>
              <a:ext uri="{28A0092B-C50C-407E-A947-70E740481C1C}">
                <a14:useLocalDpi xmlns:a14="http://schemas.microsoft.com/office/drawing/2010/main" val="0"/>
              </a:ext>
            </a:extLst>
          </a:blip>
          <a:stretch>
            <a:fillRect/>
          </a:stretch>
        </p:blipFill>
        <p:spPr>
          <a:xfrm>
            <a:off x="6013475" y="0"/>
            <a:ext cx="5524305" cy="4419443"/>
          </a:xfrm>
          <a:prstGeom prst="rect">
            <a:avLst/>
          </a:prstGeom>
        </p:spPr>
      </p:pic>
      <p:pic>
        <p:nvPicPr>
          <p:cNvPr id="6" name="Picture 2" descr="NASA Insignia Color">
            <a:extLst>
              <a:ext uri="{FF2B5EF4-FFF2-40B4-BE49-F238E27FC236}">
                <a16:creationId xmlns:a16="http://schemas.microsoft.com/office/drawing/2014/main" id="{9D7D3ED3-9974-474A-963D-43BCDD4311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1506"/>
          <a:stretch/>
        </p:blipFill>
        <p:spPr bwMode="auto">
          <a:xfrm>
            <a:off x="4452422" y="3939294"/>
            <a:ext cx="3287156" cy="271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80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14681</TotalTime>
  <Words>768</Words>
  <Application>Microsoft Macintosh PowerPoint</Application>
  <PresentationFormat>Widescreen</PresentationFormat>
  <Paragraphs>81</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Impacts of Natural Diatomaceous Earth Abundance on Microarthropod Communities at Valles Caldera</vt:lpstr>
      <vt:lpstr>Background </vt:lpstr>
      <vt:lpstr>What are Microarthropods and Diatoms? </vt:lpstr>
      <vt:lpstr>PowerPoint Presentation</vt:lpstr>
      <vt:lpstr>Methods</vt:lpstr>
      <vt:lpstr>Methods</vt:lpstr>
      <vt:lpstr>Results</vt:lpstr>
      <vt:lpstr>Conclusions</vt:lpstr>
      <vt:lpstr>Acknowledgments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Diatomaceous Earth and Microarthropods</dc:title>
  <dc:creator>Justine Renae Baca</dc:creator>
  <cp:lastModifiedBy>Justine Renae Baca</cp:lastModifiedBy>
  <cp:revision>19</cp:revision>
  <dcterms:created xsi:type="dcterms:W3CDTF">2022-02-25T04:27:56Z</dcterms:created>
  <dcterms:modified xsi:type="dcterms:W3CDTF">2022-04-08T07:56:42Z</dcterms:modified>
</cp:coreProperties>
</file>